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89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87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41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58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78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84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1099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88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48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9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3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1126-D7B2-438C-952A-D5715F950C7E}" type="datetimeFigureOut">
              <a:rPr lang="it-IT" smtClean="0"/>
              <a:t>21/10/2013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3E9E1-E471-408F-B35F-F7B3105FA8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47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«Governo»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712968" cy="5616624"/>
          </a:xfrm>
        </p:spPr>
        <p:txBody>
          <a:bodyPr>
            <a:normAutofit fontScale="85000" lnSpcReduction="20000"/>
          </a:bodyPr>
          <a:lstStyle/>
          <a:p>
            <a:pPr algn="l" fontAlgn="base"/>
            <a:r>
              <a:rPr lang="it-IT" b="1" dirty="0" smtClean="0">
                <a:solidFill>
                  <a:schemeClr val="tx1"/>
                </a:solidFill>
              </a:rPr>
              <a:t>Legge 400/1988 - Art</a:t>
            </a:r>
            <a:r>
              <a:rPr lang="it-IT" b="1" dirty="0">
                <a:solidFill>
                  <a:schemeClr val="tx1"/>
                </a:solidFill>
              </a:rPr>
              <a:t>. 1</a:t>
            </a:r>
            <a:endParaRPr lang="it-IT" dirty="0">
              <a:solidFill>
                <a:schemeClr val="tx1"/>
              </a:solidFill>
            </a:endParaRPr>
          </a:p>
          <a:p>
            <a:pPr algn="l" fontAlgn="base"/>
            <a:r>
              <a:rPr lang="it-IT" b="1" dirty="0">
                <a:solidFill>
                  <a:schemeClr val="tx1"/>
                </a:solidFill>
              </a:rPr>
              <a:t>Gli Organi del Governo - formula di giuramento</a:t>
            </a:r>
            <a:endParaRPr lang="it-IT" dirty="0">
              <a:solidFill>
                <a:schemeClr val="tx1"/>
              </a:solidFill>
            </a:endParaRPr>
          </a:p>
          <a:p>
            <a:pPr algn="l" fontAlgn="base"/>
            <a:r>
              <a:rPr lang="it-IT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it-IT" dirty="0">
                <a:solidFill>
                  <a:schemeClr val="tx1"/>
                </a:solidFill>
              </a:rPr>
              <a:t>1. Il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</a:t>
            </a:r>
            <a:r>
              <a:rPr lang="it-IT" dirty="0">
                <a:solidFill>
                  <a:schemeClr val="tx1"/>
                </a:solidFill>
              </a:rPr>
              <a:t>della Repubblica </a:t>
            </a:r>
            <a:r>
              <a:rPr lang="it-IT" dirty="0" err="1">
                <a:solidFill>
                  <a:schemeClr val="tx1"/>
                </a:solidFill>
              </a:rPr>
              <a:t>e’</a:t>
            </a:r>
            <a:r>
              <a:rPr lang="it-IT" dirty="0">
                <a:solidFill>
                  <a:schemeClr val="tx1"/>
                </a:solidFill>
              </a:rPr>
              <a:t> composto dal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del Consiglio dei Ministri </a:t>
            </a:r>
            <a:r>
              <a:rPr lang="it-IT" dirty="0">
                <a:solidFill>
                  <a:schemeClr val="tx1"/>
                </a:solidFill>
              </a:rPr>
              <a:t>e dei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Ministri</a:t>
            </a:r>
            <a:r>
              <a:rPr lang="it-IT" dirty="0">
                <a:solidFill>
                  <a:schemeClr val="tx1"/>
                </a:solidFill>
              </a:rPr>
              <a:t>, che costituiscono insieme il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Consiglio dei Ministri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algn="l" fontAlgn="base"/>
            <a:r>
              <a:rPr lang="it-IT" dirty="0">
                <a:solidFill>
                  <a:schemeClr val="tx1"/>
                </a:solidFill>
              </a:rPr>
              <a:t>2. Il decreto di nomina del Presidente del Consiglio dei Ministri è da lui controfirmato, insieme ai decreti di accettazione delle dimissioni del precedente Governo.</a:t>
            </a:r>
          </a:p>
          <a:p>
            <a:pPr algn="l" fontAlgn="base"/>
            <a:r>
              <a:rPr lang="it-IT" dirty="0">
                <a:solidFill>
                  <a:schemeClr val="tx1"/>
                </a:solidFill>
              </a:rPr>
              <a:t>3. Il Presidente del Consiglio dei Ministri e i Ministri, prima di assumere le funzioni, prestano giuramento nelle mani del Presidente della Repubblica con la seguente formula: "Giuro di essere fedele alla Repubblica, di osservarne lealmente la Costituzione e le leggi e di esercitare le mie funzioni nell’interesse esclusivo della Nazione".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91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496944" cy="6336704"/>
          </a:xfrm>
        </p:spPr>
        <p:txBody>
          <a:bodyPr>
            <a:normAutofit fontScale="55000" lnSpcReduction="20000"/>
          </a:bodyPr>
          <a:lstStyle/>
          <a:p>
            <a:pPr algn="l" fontAlgn="base"/>
            <a:r>
              <a:rPr lang="it-IT" sz="3800" b="1" dirty="0">
                <a:solidFill>
                  <a:schemeClr val="tx1"/>
                </a:solidFill>
              </a:rPr>
              <a:t>Art. 2</a:t>
            </a:r>
            <a:endParaRPr lang="it-IT" sz="3800" dirty="0">
              <a:solidFill>
                <a:schemeClr val="tx1"/>
              </a:solidFill>
            </a:endParaRPr>
          </a:p>
          <a:p>
            <a:pPr algn="l" fontAlgn="base"/>
            <a:r>
              <a:rPr lang="it-IT" sz="3800" b="1" dirty="0">
                <a:solidFill>
                  <a:schemeClr val="tx1"/>
                </a:solidFill>
              </a:rPr>
              <a:t>Attribuzioni del Consiglio dei ministri</a:t>
            </a:r>
            <a:endParaRPr lang="it-IT" sz="3800" dirty="0">
              <a:solidFill>
                <a:schemeClr val="tx1"/>
              </a:solidFill>
            </a:endParaRP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 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1. Il Consiglio dei Ministri determina la </a:t>
            </a:r>
            <a:r>
              <a:rPr lang="it-IT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 generale del Governo </a:t>
            </a:r>
            <a:r>
              <a:rPr lang="it-IT" sz="3800" dirty="0">
                <a:solidFill>
                  <a:schemeClr val="tx1"/>
                </a:solidFill>
              </a:rPr>
              <a:t>e, ai fini dell’attuazione di essa, </a:t>
            </a:r>
            <a:r>
              <a:rPr lang="it-IT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l’indirizzo generale </a:t>
            </a:r>
            <a:r>
              <a:rPr lang="it-IT" sz="3800" dirty="0">
                <a:solidFill>
                  <a:schemeClr val="tx1"/>
                </a:solidFill>
              </a:rPr>
              <a:t>dell’azione amministrativa; delibera altresì su ogni questione relativa all’indirizzo politico fissato dal rapporto fiduciario con le Camere. Dirime i conflitti di attribuzione tra i Ministri.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2. Il Consiglio dei Ministri esprime l’assenso alla iniziativa del Presidente del Consiglio dei Ministri di porre la </a:t>
            </a:r>
            <a:r>
              <a:rPr lang="it-IT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questione di fiducia </a:t>
            </a:r>
            <a:r>
              <a:rPr lang="it-IT" sz="3800" dirty="0">
                <a:solidFill>
                  <a:schemeClr val="tx1"/>
                </a:solidFill>
              </a:rPr>
              <a:t>dinanzi alle Camere.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3. Sono sottoposti alla deliberazione del Consiglio dei Ministri: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a) le dichiarazioni relative all’indirizzo politico, agli impegni programmatici ed alle questioni su cui il Governo chiede la fiducia del Parlamento;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b) </a:t>
            </a:r>
            <a:r>
              <a:rPr lang="it-IT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disegni di legge</a:t>
            </a:r>
            <a:r>
              <a:rPr lang="it-IT" sz="3800" dirty="0">
                <a:solidFill>
                  <a:schemeClr val="tx1"/>
                </a:solidFill>
              </a:rPr>
              <a:t> e le proposte di ritiro dei disegni di legge già presentati al Parlamento;</a:t>
            </a:r>
          </a:p>
          <a:p>
            <a:pPr algn="l" fontAlgn="base"/>
            <a:r>
              <a:rPr lang="it-IT" sz="3800" dirty="0">
                <a:solidFill>
                  <a:schemeClr val="tx1"/>
                </a:solidFill>
              </a:rPr>
              <a:t>c) </a:t>
            </a:r>
            <a:r>
              <a:rPr lang="it-IT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decreti aventi valore o forza di legge e i regolamenti </a:t>
            </a:r>
            <a:r>
              <a:rPr lang="it-IT" sz="3800" dirty="0">
                <a:solidFill>
                  <a:schemeClr val="tx1"/>
                </a:solidFill>
              </a:rPr>
              <a:t>da emanare con decreto del Presidente della Repubblica</a:t>
            </a:r>
            <a:r>
              <a:rPr lang="it-IT" sz="3800" dirty="0" smtClean="0">
                <a:solidFill>
                  <a:schemeClr val="tx1"/>
                </a:solidFill>
              </a:rPr>
              <a:t>;</a:t>
            </a:r>
          </a:p>
          <a:p>
            <a:pPr algn="l" fontAlgn="base"/>
            <a:r>
              <a:rPr lang="it-IT" dirty="0" smtClean="0">
                <a:solidFill>
                  <a:schemeClr val="tx1"/>
                </a:solidFill>
              </a:rPr>
              <a:t>……………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1587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Presentazione su schermo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«Governo»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«Governo»</dc:title>
  <dc:creator>rb</dc:creator>
  <cp:lastModifiedBy>rb</cp:lastModifiedBy>
  <cp:revision>1</cp:revision>
  <dcterms:created xsi:type="dcterms:W3CDTF">2013-10-21T09:05:55Z</dcterms:created>
  <dcterms:modified xsi:type="dcterms:W3CDTF">2013-10-21T09:10:54Z</dcterms:modified>
</cp:coreProperties>
</file>